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Brygada 1918" panose="020B0604020202020204" charset="0"/>
      <p:regular r:id="rId17"/>
    </p:embeddedFont>
    <p:embeddedFont>
      <p:font typeface="Brygada 1918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17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-7-8.svg"/><Relationship Id="rId3" Type="http://schemas.openxmlformats.org/officeDocument/2006/relationships/image" Target="../media/image3.png"/><Relationship Id="rId12" Type="http://schemas.openxmlformats.org/officeDocument/2006/relationships/image" Target="../media/image-7-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6.svg"/><Relationship Id="rId5" Type="http://schemas.openxmlformats.org/officeDocument/2006/relationships/image" Target="../media/image-7-4.svg"/><Relationship Id="rId15" Type="http://schemas.openxmlformats.org/officeDocument/2006/relationships/image" Target="../media/image5.png"/><Relationship Id="rId10" Type="http://schemas.openxmlformats.org/officeDocument/2006/relationships/image" Target="../media/image-7-10.svg"/><Relationship Id="rId4" Type="http://schemas.openxmlformats.org/officeDocument/2006/relationships/image" Target="../media/image-7-2.svg"/><Relationship Id="rId14" Type="http://schemas.openxmlformats.org/officeDocument/2006/relationships/image" Target="../media/image-7-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5" Type="http://schemas.openxmlformats.org/officeDocument/2006/relationships/image" Target="../media/image-8-4.sv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-9-3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5423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POWERPOINT – PRÉSENTATION DES FONCTIONNALITÉS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6010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 — </a:t>
            </a:r>
            <a:r>
              <a:rPr lang="en-US" sz="3550" b="1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Genie Tutoring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12238"/>
            <a:ext cx="958453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80222"/>
            <a:ext cx="6862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9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29207"/>
            <a:ext cx="6513671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📈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Rapports &amp; Feedback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512582"/>
            <a:ext cx="50389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Rapports pédagogiques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4306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Rapports individuels par séance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8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Présence et participation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90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Évaluation de la compréhension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32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Points forts et difficultés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75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Recommandations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5125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Feedback</a:t>
            </a:r>
            <a:endParaRPr lang="en-US" sz="3550" dirty="0"/>
          </a:p>
        </p:txBody>
      </p:sp>
      <p:sp>
        <p:nvSpPr>
          <p:cNvPr id="12" name="Text 10"/>
          <p:cNvSpPr/>
          <p:nvPr/>
        </p:nvSpPr>
        <p:spPr>
          <a:xfrm>
            <a:off x="7599521" y="4306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Avis des parents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48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Avis des élèves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190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Statistiques d'assiduité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632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Tableaux de bord visuels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075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Export PDF et partage par email</a:t>
            </a:r>
            <a:endParaRPr lang="en-US" sz="1750" dirty="0"/>
          </a:p>
        </p:txBody>
      </p:sp>
      <p:sp>
        <p:nvSpPr>
          <p:cNvPr id="17" name="Oval 16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16743"/>
            <a:ext cx="946666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584728"/>
            <a:ext cx="6744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33713"/>
            <a:ext cx="1249239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</a:t>
            </a:r>
            <a:endParaRPr lang="en-US" sz="6150" dirty="0"/>
          </a:p>
        </p:txBody>
      </p:sp>
      <p:sp>
        <p:nvSpPr>
          <p:cNvPr id="5" name="Text 3"/>
          <p:cNvSpPr/>
          <p:nvPr/>
        </p:nvSpPr>
        <p:spPr>
          <a:xfrm>
            <a:off x="793790" y="43520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Genie Tutoring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525922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Présentation des fonctionnalités clés</a:t>
            </a:r>
            <a:endParaRPr lang="en-US" sz="2200" dirty="0"/>
          </a:p>
        </p:txBody>
      </p:sp>
      <p:sp>
        <p:nvSpPr>
          <p:cNvPr id="7" name="Oval 6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41872"/>
            <a:ext cx="980003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17477"/>
            <a:ext cx="6925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4081"/>
            <a:ext cx="8625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Vision générale de la plateforme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22302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plateforme </a:t>
            </a:r>
            <a:r>
              <a:rPr lang="en-US" sz="2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Genie Tutoring</a:t>
            </a: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est une solution numérique en cours de développement visant à :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Mettre en relation parents, élèves et tuteurs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16962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Digitaliser les cours de soutien scolaire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40133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Permettre des cours en ligne interactifs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364361"/>
            <a:ext cx="6407944" cy="1223248"/>
          </a:xfrm>
          <a:prstGeom prst="roundRect">
            <a:avLst>
              <a:gd name="adj" fmla="val 27815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621655"/>
            <a:ext cx="5257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Assurer un suivi pédagogique structuré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428548" y="5364361"/>
            <a:ext cx="6408063" cy="1223248"/>
          </a:xfrm>
          <a:prstGeom prst="roundRect">
            <a:avLst>
              <a:gd name="adj" fmla="val 27815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85842" y="5621655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Centraliser la communication et le suivi académique</a:t>
            </a:r>
            <a:endParaRPr lang="en-US" sz="2200" dirty="0"/>
          </a:p>
        </p:txBody>
      </p:sp>
      <p:sp>
        <p:nvSpPr>
          <p:cNvPr id="16" name="Oval 15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6526" y="610195"/>
            <a:ext cx="1200983" cy="417076"/>
          </a:xfrm>
          <a:prstGeom prst="roundRect">
            <a:avLst>
              <a:gd name="adj" fmla="val 63844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9638" y="729972"/>
            <a:ext cx="177403" cy="1774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5742" y="676751"/>
            <a:ext cx="6686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3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6526" y="1115973"/>
            <a:ext cx="1130748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🧠</a:t>
            </a:r>
            <a:r>
              <a:rPr lang="en-US" sz="4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Gestion des Comptes &amp; Authentification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776526" y="1905595"/>
            <a:ext cx="3328392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 clés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76526" y="2876312"/>
            <a:ext cx="361378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Inscription (Register) pour :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6526" y="3444835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6526" y="387750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6526" y="4310182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Tuteurs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6526" y="4887039"/>
            <a:ext cx="55074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Connexion / Déconnexion (Login / Logout)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76526" y="5322451"/>
            <a:ext cx="41243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Gestion des profils utilisateurs :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76526" y="5890974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Informations personnelles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526" y="632364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Langue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6526" y="6756321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Matières enseignées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6526" y="7188994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Disponibilités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93449" y="2876312"/>
            <a:ext cx="29019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Sécurité des comptes :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93449" y="3444835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Mot de passe sécurisé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93449" y="387750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Récupération de compte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593449" y="4310182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2FA (optionnel)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7593449" y="4887039"/>
            <a:ext cx="31998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Vérification des tuteurs :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7593449" y="5455563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Identité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593449" y="5888236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Qualifications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593449" y="6320909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Validation par l'administrateur</a:t>
            </a:r>
            <a:endParaRPr lang="en-US" sz="1700" dirty="0"/>
          </a:p>
        </p:txBody>
      </p:sp>
      <p:sp>
        <p:nvSpPr>
          <p:cNvPr id="25" name="Oval 24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76507" y="500063"/>
            <a:ext cx="1010722" cy="356235"/>
          </a:xfrm>
          <a:prstGeom prst="roundRect">
            <a:avLst>
              <a:gd name="adj" fmla="val 61127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92950" y="605552"/>
            <a:ext cx="145137" cy="1451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0596" y="562094"/>
            <a:ext cx="56018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4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576507" y="928807"/>
            <a:ext cx="78762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📚</a:t>
            </a: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Structure des Utilisateurs &amp; Rôles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1576507" y="1767959"/>
            <a:ext cx="5647968" cy="2904411"/>
          </a:xfrm>
          <a:prstGeom prst="roundRect">
            <a:avLst>
              <a:gd name="adj" fmla="val 9372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765578" y="1957030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15239" y="2106692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65578" y="268283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Rôles distincts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765578" y="3131820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765578" y="3485555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765578" y="3839289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Tuteur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765578" y="4193024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Administrateur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405926" y="1767959"/>
            <a:ext cx="5647968" cy="2904411"/>
          </a:xfrm>
          <a:prstGeom prst="roundRect">
            <a:avLst>
              <a:gd name="adj" fmla="val 9372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94997" y="1957030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83792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44658" y="2106692"/>
            <a:ext cx="244912" cy="244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94997" y="268283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Organisation logique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594997" y="3131820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Permissions différentes selon le rôle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594997" y="3485555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Accès contrôlé aux fonctionnalités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576507" y="4944547"/>
            <a:ext cx="29513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Sections linguistiques :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1576507" y="5556885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Francophone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1576507" y="5910620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Anglophone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1576507" y="647307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Association :</a:t>
            </a:r>
            <a:endParaRPr lang="en-US" sz="2100" dirty="0"/>
          </a:p>
        </p:txBody>
      </p:sp>
      <p:sp>
        <p:nvSpPr>
          <p:cNvPr id="24" name="Text 19"/>
          <p:cNvSpPr/>
          <p:nvPr/>
        </p:nvSpPr>
        <p:spPr>
          <a:xfrm>
            <a:off x="1576507" y="7085409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Classe (niveau scolaire)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1576507" y="7439144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Matières (Maths, Français, Anglais, etc.)</a:t>
            </a:r>
            <a:endParaRPr lang="en-US" sz="1400" dirty="0"/>
          </a:p>
        </p:txBody>
      </p:sp>
      <p:sp>
        <p:nvSpPr>
          <p:cNvPr id="26" name="Oval 25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31" y="0"/>
            <a:ext cx="69127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4127" y="785574"/>
            <a:ext cx="766524" cy="340400"/>
          </a:xfrm>
          <a:prstGeom prst="roundRect">
            <a:avLst>
              <a:gd name="adj" fmla="val 63876"/>
            </a:avLst>
          </a:prstGeom>
          <a:solidFill>
            <a:srgbClr val="EAEDDE"/>
          </a:solidFill>
          <a:ln/>
        </p:spPr>
      </p:sp>
      <p:sp>
        <p:nvSpPr>
          <p:cNvPr id="4" name="Text 1"/>
          <p:cNvSpPr/>
          <p:nvPr/>
        </p:nvSpPr>
        <p:spPr>
          <a:xfrm>
            <a:off x="742831" y="839867"/>
            <a:ext cx="549116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5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34127" y="1198364"/>
            <a:ext cx="6284357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📆</a:t>
            </a: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Planification &amp; Calendrier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34127" y="1837015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C914D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34127" y="2448401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Faciliter l'organisation des cours pour tous les utilisateurs.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4127" y="3010019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C914D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34127" y="3621405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Définition des disponibilités des tuteurs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4127" y="3974663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Réservation de cours en ligne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4127" y="4327922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Calendrier interactif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4127" y="4681180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Rappels automatiques :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4127" y="5034439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Email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34127" y="5387697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Notifications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4127" y="5740956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Annulation et reprogrammation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4127" y="6094214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Vues :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4127" y="6447473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Journalière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4127" y="6800731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Hebdomadaire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4127" y="7153989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Mensuelle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0249"/>
            <a:ext cx="1230630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9878" y="116264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08234"/>
            <a:ext cx="6862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6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57218"/>
            <a:ext cx="9241393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🎥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Salle de Cours Interactive (Live)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64343"/>
            <a:ext cx="77953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 directement sur la plateforme</a:t>
            </a:r>
            <a:endParaRPr lang="en-US" sz="3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3790" y="327148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4253" y="3406140"/>
            <a:ext cx="3439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Vidéoconférence intégrée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56884" y="327148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07348" y="3406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Chat en direct</a:t>
            </a:r>
            <a:endParaRPr lang="en-US" sz="2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3790" y="429208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4426744"/>
            <a:ext cx="347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Tableau blanc collaboratif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456884" y="4292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4426744"/>
            <a:ext cx="4339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Partage d'écran et de documents</a:t>
            </a:r>
            <a:endParaRPr lang="en-US" sz="22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93790" y="5312688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44253" y="5447348"/>
            <a:ext cx="535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Enregistrement des sessions (optionnel)</a:t>
            </a:r>
            <a:endParaRPr lang="en-US" sz="2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456884" y="5312688"/>
            <a:ext cx="566976" cy="56697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8307348" y="5447348"/>
            <a:ext cx="3584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Outils audio / vidéo stables</a:t>
            </a:r>
            <a:endParaRPr lang="en-US" sz="2200" dirty="0"/>
          </a:p>
        </p:txBody>
      </p:sp>
      <p:sp>
        <p:nvSpPr>
          <p:cNvPr id="19" name="Shape 10"/>
          <p:cNvSpPr/>
          <p:nvPr/>
        </p:nvSpPr>
        <p:spPr>
          <a:xfrm>
            <a:off x="793790" y="6134814"/>
            <a:ext cx="13042821" cy="1054418"/>
          </a:xfrm>
          <a:prstGeom prst="roundRect">
            <a:avLst>
              <a:gd name="adj" fmla="val 32268"/>
            </a:avLst>
          </a:prstGeom>
          <a:solidFill>
            <a:srgbClr val="DFE4CE"/>
          </a:solidFill>
          <a:ln/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604" y="6490216"/>
            <a:ext cx="354330" cy="28348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601748" y="6418302"/>
            <a:ext cx="120080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👉 </a:t>
            </a:r>
            <a:r>
              <a:rPr lang="en-US" sz="22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 centrale pour assurer des cours en ligne efficaces.</a:t>
            </a:r>
            <a:endParaRPr lang="en-US" sz="2200" dirty="0"/>
          </a:p>
        </p:txBody>
      </p:sp>
      <p:sp>
        <p:nvSpPr>
          <p:cNvPr id="22" name="Oval 21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67608"/>
            <a:ext cx="972741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43213"/>
            <a:ext cx="6853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7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99818"/>
            <a:ext cx="889837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📝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Gestion des Cours &amp; Contenus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206943"/>
            <a:ext cx="5121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Contenus pédagogiques</a:t>
            </a:r>
            <a:endParaRPr lang="en-US" sz="3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142417"/>
            <a:ext cx="226814" cy="22681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93790" y="3469124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643432"/>
            <a:ext cx="3611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Création de fiches de cours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28548" y="3142417"/>
            <a:ext cx="226814" cy="22681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28548" y="3469124"/>
            <a:ext cx="64080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1" name="Text 7"/>
          <p:cNvSpPr/>
          <p:nvPr/>
        </p:nvSpPr>
        <p:spPr>
          <a:xfrm>
            <a:off x="7428548" y="3643432"/>
            <a:ext cx="5143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Supports téléchargeables (PDF, vidéos)</a:t>
            </a:r>
            <a:endParaRPr lang="en-US" sz="2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422934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4749641"/>
            <a:ext cx="6407944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4923949"/>
            <a:ext cx="3271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Ressources multimédias</a:t>
            </a:r>
            <a:endParaRPr lang="en-US" sz="22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28548" y="4422934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4749641"/>
            <a:ext cx="6408063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4923949"/>
            <a:ext cx="5479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 de séquences pédagogiques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884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Organisation par :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5288161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Matière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9782532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Niveau</a:t>
            </a:r>
            <a:endParaRPr lang="en-US" sz="2200" dirty="0"/>
          </a:p>
        </p:txBody>
      </p:sp>
      <p:sp>
        <p:nvSpPr>
          <p:cNvPr id="22" name="Oval 21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127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29343" y="790099"/>
            <a:ext cx="843796" cy="292894"/>
          </a:xfrm>
          <a:prstGeom prst="roundRect">
            <a:avLst>
              <a:gd name="adj" fmla="val 63887"/>
            </a:avLst>
          </a:prstGeom>
          <a:solidFill>
            <a:srgbClr val="EAEDDE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22808" y="874157"/>
            <a:ext cx="124658" cy="124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9736" y="836771"/>
            <a:ext cx="469940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8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7129343" y="1145262"/>
            <a:ext cx="6386870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r>
              <a:rPr lang="en-US" sz="3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Suivi des Notes &amp; Performances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129343" y="1702356"/>
            <a:ext cx="3118604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Suivi académique</a:t>
            </a:r>
            <a:endParaRPr lang="en-US" sz="2450" dirty="0"/>
          </a:p>
        </p:txBody>
      </p:sp>
      <p:sp>
        <p:nvSpPr>
          <p:cNvPr id="8" name="Shape 4"/>
          <p:cNvSpPr/>
          <p:nvPr/>
        </p:nvSpPr>
        <p:spPr>
          <a:xfrm>
            <a:off x="7129343" y="2325886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7106483" y="2325886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626C3B"/>
          </a:solidFill>
          <a:ln/>
        </p:spPr>
      </p:sp>
      <p:sp>
        <p:nvSpPr>
          <p:cNvPr id="10" name="Text 6"/>
          <p:cNvSpPr/>
          <p:nvPr/>
        </p:nvSpPr>
        <p:spPr>
          <a:xfrm>
            <a:off x="7376636" y="2504599"/>
            <a:ext cx="238327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Journal de notes par élève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129343" y="3082766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106483" y="3082766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83792E"/>
          </a:solidFill>
          <a:ln/>
        </p:spPr>
      </p:sp>
      <p:sp>
        <p:nvSpPr>
          <p:cNvPr id="13" name="Text 9"/>
          <p:cNvSpPr/>
          <p:nvPr/>
        </p:nvSpPr>
        <p:spPr>
          <a:xfrm>
            <a:off x="7376636" y="3261479"/>
            <a:ext cx="24418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Commentaires des tuteurs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129343" y="3839647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106483" y="3839647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E8AF3B"/>
          </a:solidFill>
          <a:ln/>
        </p:spPr>
      </p:sp>
      <p:sp>
        <p:nvSpPr>
          <p:cNvPr id="16" name="Text 12"/>
          <p:cNvSpPr/>
          <p:nvPr/>
        </p:nvSpPr>
        <p:spPr>
          <a:xfrm>
            <a:off x="7376636" y="4018359"/>
            <a:ext cx="211443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Évaluation par matière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7129343" y="4596527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106483" y="4596527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CC914D"/>
          </a:solidFill>
          <a:ln/>
        </p:spPr>
      </p:sp>
      <p:sp>
        <p:nvSpPr>
          <p:cNvPr id="19" name="Text 15"/>
          <p:cNvSpPr/>
          <p:nvPr/>
        </p:nvSpPr>
        <p:spPr>
          <a:xfrm>
            <a:off x="7376636" y="4775240"/>
            <a:ext cx="209823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Historique des progrès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129343" y="5353407"/>
            <a:ext cx="6955393" cy="1248132"/>
          </a:xfrm>
          <a:prstGeom prst="roundRect">
            <a:avLst>
              <a:gd name="adj" fmla="val 8791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106483" y="5353407"/>
            <a:ext cx="91440" cy="1248132"/>
          </a:xfrm>
          <a:prstGeom prst="roundRect">
            <a:avLst>
              <a:gd name="adj" fmla="val 255799"/>
            </a:avLst>
          </a:prstGeom>
          <a:solidFill>
            <a:srgbClr val="626C3B"/>
          </a:solidFill>
          <a:ln/>
        </p:spPr>
      </p:sp>
      <p:sp>
        <p:nvSpPr>
          <p:cNvPr id="22" name="Text 18"/>
          <p:cNvSpPr/>
          <p:nvPr/>
        </p:nvSpPr>
        <p:spPr>
          <a:xfrm>
            <a:off x="7376636" y="5532120"/>
            <a:ext cx="2333625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Visualisation claire pour :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7376636" y="5869186"/>
            <a:ext cx="652938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376636" y="6173272"/>
            <a:ext cx="652938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Élèves</a:t>
            </a:r>
            <a:endParaRPr lang="en-US" sz="1200" dirty="0"/>
          </a:p>
        </p:txBody>
      </p:sp>
      <p:sp>
        <p:nvSpPr>
          <p:cNvPr id="25" name="Shape 21"/>
          <p:cNvSpPr/>
          <p:nvPr/>
        </p:nvSpPr>
        <p:spPr>
          <a:xfrm>
            <a:off x="7129343" y="6776918"/>
            <a:ext cx="6955393" cy="662464"/>
          </a:xfrm>
          <a:prstGeom prst="roundRect">
            <a:avLst>
              <a:gd name="adj" fmla="val 35308"/>
            </a:avLst>
          </a:prstGeom>
          <a:solidFill>
            <a:srgbClr val="DFE4CE"/>
          </a:solidFill>
          <a:ln/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196" y="7010519"/>
            <a:ext cx="194905" cy="155853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7635954" y="6971705"/>
            <a:ext cx="629292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👉 </a:t>
            </a:r>
            <a:r>
              <a:rPr lang="en-US" sz="12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 essentielle pour mesurer l'évolution des apprenants.</a:t>
            </a:r>
            <a:endParaRPr lang="en-US" sz="1200" dirty="0"/>
          </a:p>
        </p:txBody>
      </p:sp>
      <p:sp>
        <p:nvSpPr>
          <p:cNvPr id="28" name="Oval 27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406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Brygada 1918</vt:lpstr>
      <vt:lpstr>Brygada 1918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Nguend Arthur Johann</cp:lastModifiedBy>
  <cp:revision>2</cp:revision>
  <dcterms:created xsi:type="dcterms:W3CDTF">2026-01-20T13:07:12Z</dcterms:created>
  <dcterms:modified xsi:type="dcterms:W3CDTF">2026-01-20T15:59:45Z</dcterms:modified>
</cp:coreProperties>
</file>